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jpeg" ContentType="image/jpeg"/>
  <Override PartName="/ppt/media/image24.png" ContentType="image/png"/>
  <Override PartName="/ppt/media/image12.png" ContentType="image/png"/>
  <Override PartName="/ppt/media/image28.png" ContentType="image/png"/>
  <Override PartName="/ppt/media/image30.png" ContentType="image/png"/>
  <Override PartName="/ppt/media/image8.jpeg" ContentType="image/jpeg"/>
  <Override PartName="/ppt/media/image38.png" ContentType="image/png"/>
  <Override PartName="/ppt/media/image40.png" ContentType="image/png"/>
  <Override PartName="/ppt/media/image5.png" ContentType="image/png"/>
  <Override PartName="/ppt/media/image35.png" ContentType="image/png"/>
  <Override PartName="/ppt/media/image13.png" ContentType="image/png"/>
  <Override PartName="/ppt/media/image39.png" ContentType="image/png"/>
  <Override PartName="/ppt/media/image41.jpeg" ContentType="image/jpeg"/>
  <Override PartName="/ppt/media/image4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9.jpeg" ContentType="image/jpeg"/>
  <Override PartName="/ppt/media/image11.png" ContentType="image/png"/>
  <Override PartName="/ppt/media/image32.png" ContentType="image/png"/>
  <Override PartName="/ppt/media/image2.png" ContentType="image/png"/>
  <Override PartName="/ppt/media/image25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13940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227844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113940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227844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596400" y="444960"/>
            <a:ext cx="523584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13940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227844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113940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227844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3596400" y="444960"/>
            <a:ext cx="523584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3940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227844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113940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227844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3596400" y="444960"/>
            <a:ext cx="523584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13940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227844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113940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227844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3596400" y="444960"/>
            <a:ext cx="523584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3596400" y="444960"/>
            <a:ext cx="523584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113940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2278440" y="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113940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2278440" y="2689200"/>
            <a:ext cx="10846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5148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726200" y="268920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726200" y="0"/>
            <a:ext cx="164376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0" y="2689200"/>
            <a:ext cx="3368880" cy="245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1" name="Google Shape;10;p1" descr=""/>
          <p:cNvPicPr/>
          <p:nvPr/>
        </p:nvPicPr>
        <p:blipFill>
          <a:blip r:embed="rId2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8554320" y="4727160"/>
            <a:ext cx="3297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7240" rIns="57240" tIns="28440" bIns="28440">
            <a:spAutoFit/>
          </a:bodyPr>
          <a:p>
            <a:pPr algn="ctr">
              <a:lnSpc>
                <a:spcPct val="100000"/>
              </a:lnSpc>
            </a:pPr>
            <a:fld id="{E432E774-BF30-4801-BFE6-7BA57F335354}" type="slidenum">
              <a:rPr b="0" lang="id-ID" sz="800" spc="-1" strike="noStrike">
                <a:solidFill>
                  <a:srgbClr val="414041"/>
                </a:solidFill>
                <a:latin typeface="Verdana"/>
                <a:ea typeface="Verdana"/>
              </a:rPr>
              <a:t>&lt;number&gt;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8606880" y="4703760"/>
            <a:ext cx="225000" cy="227520"/>
          </a:xfrm>
          <a:prstGeom prst="ellipse">
            <a:avLst/>
          </a:prstGeom>
          <a:noFill/>
          <a:ln w="6480"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" name="Google Shape;17;p3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2617920" y="1256400"/>
            <a:ext cx="6192720" cy="205236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14041"/>
                </a:solidFill>
                <a:latin typeface="Arial"/>
              </a:rPr>
              <a:t>Click to edit the outline text </a:t>
            </a:r>
            <a:r>
              <a:rPr b="0" lang="pt-BR" sz="1400" spc="-1" strike="noStrike">
                <a:solidFill>
                  <a:srgbClr val="414041"/>
                </a:solidFill>
                <a:latin typeface="Arial"/>
              </a:rPr>
              <a:t>format</a:t>
            </a:r>
            <a:endParaRPr b="0" lang="pt-BR" sz="1400" spc="-1" strike="noStrike">
              <a:solidFill>
                <a:srgbClr val="41404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Out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line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45" name="Google Shape;10;p1" descr=""/>
          <p:cNvPicPr/>
          <p:nvPr/>
        </p:nvPicPr>
        <p:blipFill>
          <a:blip r:embed="rId2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46" name="Line 2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8554320" y="4727160"/>
            <a:ext cx="3297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7240" rIns="57240" tIns="28440" bIns="28440">
            <a:spAutoFit/>
          </a:bodyPr>
          <a:p>
            <a:pPr algn="ctr">
              <a:lnSpc>
                <a:spcPct val="100000"/>
              </a:lnSpc>
            </a:pPr>
            <a:fld id="{4111DEC2-C0AE-4248-AF78-F1C24C79438D}" type="slidenum">
              <a:rPr b="0" lang="id-ID" sz="800" spc="-1" strike="noStrike">
                <a:solidFill>
                  <a:srgbClr val="414041"/>
                </a:solidFill>
                <a:latin typeface="Verdana"/>
                <a:ea typeface="Verdana"/>
              </a:rPr>
              <a:t>&lt;number&gt;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8606880" y="4703760"/>
            <a:ext cx="225000" cy="227520"/>
          </a:xfrm>
          <a:prstGeom prst="ellipse">
            <a:avLst/>
          </a:prstGeom>
          <a:noFill/>
          <a:ln w="6480"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14041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41404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88" name="Google Shape;10;p1" descr=""/>
          <p:cNvPicPr/>
          <p:nvPr/>
        </p:nvPicPr>
        <p:blipFill>
          <a:blip r:embed="rId2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8554320" y="4727160"/>
            <a:ext cx="3297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7240" rIns="57240" tIns="28440" bIns="28440">
            <a:spAutoFit/>
          </a:bodyPr>
          <a:p>
            <a:pPr algn="ctr">
              <a:lnSpc>
                <a:spcPct val="100000"/>
              </a:lnSpc>
            </a:pPr>
            <a:fld id="{AB5D2366-3363-45AF-80A8-B082161053D6}" type="slidenum">
              <a:rPr b="0" lang="id-ID" sz="800" spc="-1" strike="noStrike">
                <a:solidFill>
                  <a:srgbClr val="414041"/>
                </a:solidFill>
                <a:latin typeface="Verdana"/>
                <a:ea typeface="Verdana"/>
              </a:rPr>
              <a:t>&lt;number&gt;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8606880" y="4703760"/>
            <a:ext cx="225000" cy="227520"/>
          </a:xfrm>
          <a:prstGeom prst="ellipse">
            <a:avLst/>
          </a:prstGeom>
          <a:noFill/>
          <a:ln w="6480"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PlaceHolder 5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414041"/>
                </a:solidFill>
                <a:latin typeface="Arial"/>
              </a:rPr>
              <a:t>Click to edit the outline text format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131" name="Google Shape;10;p1" descr=""/>
          <p:cNvPicPr/>
          <p:nvPr/>
        </p:nvPicPr>
        <p:blipFill>
          <a:blip r:embed="rId2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132" name="Line 2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8554320" y="4727160"/>
            <a:ext cx="3297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7240" rIns="57240" tIns="28440" bIns="28440">
            <a:spAutoFit/>
          </a:bodyPr>
          <a:p>
            <a:pPr algn="ctr">
              <a:lnSpc>
                <a:spcPct val="100000"/>
              </a:lnSpc>
            </a:pPr>
            <a:fld id="{FC552BEF-00E8-40FD-9462-D6310A3B21C5}" type="slidenum">
              <a:rPr b="0" lang="id-ID" sz="800" spc="-1" strike="noStrike">
                <a:solidFill>
                  <a:srgbClr val="414041"/>
                </a:solidFill>
                <a:latin typeface="Verdana"/>
                <a:ea typeface="Verdana"/>
              </a:rPr>
              <a:t>&lt;number&gt;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8606880" y="4703760"/>
            <a:ext cx="225000" cy="227520"/>
          </a:xfrm>
          <a:prstGeom prst="ellipse">
            <a:avLst/>
          </a:prstGeom>
          <a:noFill/>
          <a:ln w="6480"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3596400" y="444960"/>
            <a:ext cx="523584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414041"/>
                </a:solidFill>
                <a:latin typeface="Verdana"/>
                <a:ea typeface="Verdana"/>
              </a:rPr>
              <a:t>Clique para editar o título Mestre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0" y="0"/>
            <a:ext cx="3368880" cy="5148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14041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41404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3596400" y="1496880"/>
            <a:ext cx="5235840" cy="30319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700" spc="-1" strike="noStrike">
                <a:solidFill>
                  <a:srgbClr val="414041"/>
                </a:solidFill>
                <a:latin typeface="Verdana"/>
                <a:ea typeface="Verdana"/>
              </a:rPr>
              <a:t>Editar estilos de texto Mestre</a:t>
            </a:r>
            <a:endParaRPr b="0" lang="pt-BR" sz="1700" spc="-1" strike="noStrike">
              <a:solidFill>
                <a:srgbClr val="41404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700" spc="-1" strike="noStrike">
                <a:solidFill>
                  <a:srgbClr val="414041"/>
                </a:solidFill>
                <a:latin typeface="Verdana"/>
                <a:ea typeface="Verdana"/>
              </a:rPr>
              <a:t>Segundo nível</a:t>
            </a:r>
            <a:endParaRPr b="0" lang="pt-BR" sz="1700" spc="-1" strike="noStrike">
              <a:solidFill>
                <a:srgbClr val="41404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700" spc="-1" strike="noStrike">
                <a:solidFill>
                  <a:srgbClr val="414041"/>
                </a:solidFill>
                <a:latin typeface="Verdana"/>
                <a:ea typeface="Verdana"/>
              </a:rPr>
              <a:t>Terceiro nível</a:t>
            </a:r>
            <a:endParaRPr b="0" lang="pt-BR" sz="1700" spc="-1" strike="noStrike">
              <a:solidFill>
                <a:srgbClr val="41404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700" spc="-1" strike="noStrike">
                <a:solidFill>
                  <a:srgbClr val="414041"/>
                </a:solidFill>
                <a:latin typeface="Verdana"/>
                <a:ea typeface="Verdana"/>
              </a:rPr>
              <a:t>Quarto nível</a:t>
            </a:r>
            <a:endParaRPr b="0" lang="pt-BR" sz="1700" spc="-1" strike="noStrike">
              <a:solidFill>
                <a:srgbClr val="414041"/>
              </a:solidFill>
              <a:latin typeface="Arial"/>
            </a:endParaRPr>
          </a:p>
          <a:p>
            <a:pPr marL="457200" indent="-336240">
              <a:lnSpc>
                <a:spcPct val="115000"/>
              </a:lnSpc>
              <a:buClr>
                <a:srgbClr val="414041"/>
              </a:buClr>
              <a:buFont typeface="Verdana"/>
              <a:buChar char="●"/>
            </a:pPr>
            <a:r>
              <a:rPr b="0" lang="pt-BR" sz="1700" spc="-1" strike="noStrike">
                <a:solidFill>
                  <a:srgbClr val="414041"/>
                </a:solidFill>
                <a:latin typeface="Verdana"/>
                <a:ea typeface="Verdana"/>
              </a:rPr>
              <a:t>Quinto nível</a:t>
            </a:r>
            <a:endParaRPr b="0" lang="pt-BR" sz="17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175" name="Google Shape;10;p1" descr=""/>
          <p:cNvPicPr/>
          <p:nvPr/>
        </p:nvPicPr>
        <p:blipFill>
          <a:blip r:embed="rId2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176" name="Line 2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8554320" y="4727160"/>
            <a:ext cx="329760" cy="1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7240" rIns="57240" tIns="28440" bIns="28440">
            <a:spAutoFit/>
          </a:bodyPr>
          <a:p>
            <a:pPr algn="ctr">
              <a:lnSpc>
                <a:spcPct val="100000"/>
              </a:lnSpc>
            </a:pPr>
            <a:fld id="{1729742F-D3C3-43EE-A857-C1E93D032C17}" type="slidenum">
              <a:rPr b="0" lang="id-ID" sz="800" spc="-1" strike="noStrike">
                <a:solidFill>
                  <a:srgbClr val="414041"/>
                </a:solidFill>
                <a:latin typeface="Verdana"/>
                <a:ea typeface="Verdana"/>
              </a:rPr>
              <a:t>&lt;number&gt;</a:t>
            </a:fld>
            <a:endParaRPr b="0" lang="pt-BR" sz="8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8606880" y="4703760"/>
            <a:ext cx="225000" cy="227520"/>
          </a:xfrm>
          <a:prstGeom prst="ellipse">
            <a:avLst/>
          </a:prstGeom>
          <a:noFill/>
          <a:ln w="6480"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" name="PlaceHolder 5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pt-BR" sz="2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414041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41404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hyperlink" Target="mailto:RogerioBC@insper.edu.br" TargetMode="Externa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2617920" y="1395000"/>
            <a:ext cx="6192720" cy="1914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Tópicos em Informática Básica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2617920" y="3205440"/>
            <a:ext cx="61927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Verdana"/>
                <a:ea typeface="Verdana"/>
              </a:rPr>
              <a:t>Rogério Cuenca / Licia Sales / Tiago Demay / Emil Freme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48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Utilização do Pacote Office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m 4" descr=""/>
          <p:cNvPicPr/>
          <p:nvPr/>
        </p:nvPicPr>
        <p:blipFill>
          <a:blip r:embed="rId1"/>
          <a:srcRect l="68729" t="0" r="0" b="0"/>
          <a:stretch/>
        </p:blipFill>
        <p:spPr>
          <a:xfrm>
            <a:off x="6284520" y="1440"/>
            <a:ext cx="2859120" cy="514044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4419720" y="2419200"/>
            <a:ext cx="2426400" cy="24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2" descr="Pacote Microsoft Office PNG - As melhores imagens em PNG"/>
          <p:cNvPicPr/>
          <p:nvPr/>
        </p:nvPicPr>
        <p:blipFill>
          <a:blip r:embed="rId2"/>
          <a:stretch/>
        </p:blipFill>
        <p:spPr>
          <a:xfrm>
            <a:off x="208440" y="-830520"/>
            <a:ext cx="5972400" cy="597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 descr="Versões gratuitas do Microsoft Office Online | Word, Excel e PowerPoint"/>
          <p:cNvPicPr/>
          <p:nvPr/>
        </p:nvPicPr>
        <p:blipFill>
          <a:blip r:embed="rId1"/>
          <a:stretch/>
        </p:blipFill>
        <p:spPr>
          <a:xfrm>
            <a:off x="3352680" y="181800"/>
            <a:ext cx="5453280" cy="4164120"/>
          </a:xfrm>
          <a:prstGeom prst="rect">
            <a:avLst/>
          </a:prstGeom>
          <a:ln>
            <a:noFill/>
          </a:ln>
        </p:spPr>
      </p:pic>
      <p:sp>
        <p:nvSpPr>
          <p:cNvPr id="254" name="TextShape 1"/>
          <p:cNvSpPr txBox="1"/>
          <p:nvPr/>
        </p:nvSpPr>
        <p:spPr>
          <a:xfrm>
            <a:off x="404640" y="315720"/>
            <a:ext cx="236160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Word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404640" y="315720"/>
            <a:ext cx="236160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Excel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Picture 2" descr="Baixar Excel grátis e Planilha eletrônica | Microsoft Excel"/>
          <p:cNvPicPr/>
          <p:nvPr/>
        </p:nvPicPr>
        <p:blipFill>
          <a:blip r:embed="rId1"/>
          <a:stretch/>
        </p:blipFill>
        <p:spPr>
          <a:xfrm>
            <a:off x="1946160" y="-315720"/>
            <a:ext cx="6792840" cy="47772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04640" y="315720"/>
            <a:ext cx="294768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PowerPoint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Picture 2" descr="Device screen showing a presentation open in PowerPoint"/>
          <p:cNvPicPr/>
          <p:nvPr/>
        </p:nvPicPr>
        <p:blipFill>
          <a:blip r:embed="rId1"/>
          <a:stretch/>
        </p:blipFill>
        <p:spPr>
          <a:xfrm>
            <a:off x="3352680" y="-94320"/>
            <a:ext cx="6646680" cy="46742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404640" y="315720"/>
            <a:ext cx="236160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Outlook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Picture 2" descr="Outlook na web: E-mail corporativo da OWA | Microsoft"/>
          <p:cNvPicPr/>
          <p:nvPr/>
        </p:nvPicPr>
        <p:blipFill>
          <a:blip r:embed="rId1"/>
          <a:stretch/>
        </p:blipFill>
        <p:spPr>
          <a:xfrm>
            <a:off x="2684520" y="315720"/>
            <a:ext cx="6845400" cy="43848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62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Onde estão meus arquivos?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414041"/>
                </a:solidFill>
                <a:latin typeface="Verdana"/>
                <a:ea typeface="Verdana"/>
              </a:rPr>
              <a:t>Onde estão meus arquivos?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071880" y="1438920"/>
            <a:ext cx="2954160" cy="28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3721680" y="149688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4335480" y="255996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8" name="CustomShape 5"/>
          <p:cNvSpPr/>
          <p:nvPr/>
        </p:nvSpPr>
        <p:spPr>
          <a:xfrm>
            <a:off x="3107880" y="255996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9" name="CustomShape 6"/>
          <p:cNvSpPr/>
          <p:nvPr/>
        </p:nvSpPr>
        <p:spPr>
          <a:xfrm>
            <a:off x="4011120" y="2128680"/>
            <a:ext cx="1076040" cy="3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1690" spc="-12" strike="noStrike">
                <a:solidFill>
                  <a:srgbClr val="ffffff"/>
                </a:solidFill>
                <a:latin typeface="Verdana"/>
                <a:ea typeface="Verdana"/>
              </a:rPr>
              <a:t>Nuvem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70" name="CustomShape 7"/>
          <p:cNvSpPr/>
          <p:nvPr/>
        </p:nvSpPr>
        <p:spPr>
          <a:xfrm>
            <a:off x="3243960" y="3267360"/>
            <a:ext cx="1178640" cy="3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90" spc="-12" strike="noStrike">
                <a:solidFill>
                  <a:srgbClr val="ffffff"/>
                </a:solidFill>
                <a:latin typeface="Verdana"/>
                <a:ea typeface="Verdana"/>
              </a:rPr>
              <a:t>PenDrive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71" name="CustomShape 8"/>
          <p:cNvSpPr/>
          <p:nvPr/>
        </p:nvSpPr>
        <p:spPr>
          <a:xfrm>
            <a:off x="4750560" y="3227760"/>
            <a:ext cx="898920" cy="3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90" spc="-12" strike="noStrike">
                <a:solidFill>
                  <a:srgbClr val="ffffff"/>
                </a:solidFill>
                <a:latin typeface="Verdana"/>
                <a:ea typeface="Verdana"/>
              </a:rPr>
              <a:t>Local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72" name="CustomShape 9"/>
          <p:cNvSpPr/>
          <p:nvPr/>
        </p:nvSpPr>
        <p:spPr>
          <a:xfrm>
            <a:off x="1474920" y="1438920"/>
            <a:ext cx="1734480" cy="7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OneDrive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DropBox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Google Drive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iCloud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273" name="CustomShape 10"/>
          <p:cNvSpPr/>
          <p:nvPr/>
        </p:nvSpPr>
        <p:spPr>
          <a:xfrm>
            <a:off x="1242360" y="2559960"/>
            <a:ext cx="1734480" cy="6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P</a:t>
            </a: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enDrive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Disco Externo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SSD Externo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274" name="Line 11"/>
          <p:cNvSpPr/>
          <p:nvPr/>
        </p:nvSpPr>
        <p:spPr>
          <a:xfrm>
            <a:off x="3243600" y="1603800"/>
            <a:ext cx="66744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5" name="Line 12"/>
          <p:cNvSpPr/>
          <p:nvPr/>
        </p:nvSpPr>
        <p:spPr>
          <a:xfrm>
            <a:off x="2364120" y="3093840"/>
            <a:ext cx="0" cy="667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" name="Line 13"/>
          <p:cNvSpPr/>
          <p:nvPr/>
        </p:nvSpPr>
        <p:spPr>
          <a:xfrm>
            <a:off x="2364120" y="3760920"/>
            <a:ext cx="66708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7" name="Line 14"/>
          <p:cNvSpPr/>
          <p:nvPr/>
        </p:nvSpPr>
        <p:spPr>
          <a:xfrm>
            <a:off x="7144920" y="3093840"/>
            <a:ext cx="0" cy="667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8" name="Line 15"/>
          <p:cNvSpPr/>
          <p:nvPr/>
        </p:nvSpPr>
        <p:spPr>
          <a:xfrm flipH="1">
            <a:off x="6477480" y="3760920"/>
            <a:ext cx="66744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9" name="CustomShape 16"/>
          <p:cNvSpPr/>
          <p:nvPr/>
        </p:nvSpPr>
        <p:spPr>
          <a:xfrm>
            <a:off x="5933880" y="2514960"/>
            <a:ext cx="1542960" cy="4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HD ou SSD no computador</a:t>
            </a:r>
            <a:endParaRPr b="0" lang="pt-BR" sz="1170" spc="-1" strike="noStrike">
              <a:latin typeface="Arial"/>
            </a:endParaRPr>
          </a:p>
        </p:txBody>
      </p:sp>
      <p:pic>
        <p:nvPicPr>
          <p:cNvPr id="280" name="Picture 2" descr="Macho em dúvida"/>
          <p:cNvPicPr/>
          <p:nvPr/>
        </p:nvPicPr>
        <p:blipFill>
          <a:blip r:embed="rId1"/>
          <a:stretch/>
        </p:blipFill>
        <p:spPr>
          <a:xfrm>
            <a:off x="6397560" y="207720"/>
            <a:ext cx="887400" cy="16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414041"/>
                </a:solidFill>
                <a:latin typeface="Verdana"/>
                <a:ea typeface="Verdana"/>
              </a:rPr>
              <a:t>Onde posso acessar?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071880" y="1438920"/>
            <a:ext cx="2954160" cy="28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3721680" y="149688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84" name="CustomShape 4"/>
          <p:cNvSpPr/>
          <p:nvPr/>
        </p:nvSpPr>
        <p:spPr>
          <a:xfrm>
            <a:off x="4335480" y="255996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85" name="CustomShape 5"/>
          <p:cNvSpPr/>
          <p:nvPr/>
        </p:nvSpPr>
        <p:spPr>
          <a:xfrm>
            <a:off x="3107880" y="2559960"/>
            <a:ext cx="1700280" cy="1700280"/>
          </a:xfrm>
          <a:custGeom>
            <a:avLst/>
            <a:gdLst/>
            <a:ahLst/>
            <a:rect l="l" t="t" r="r" b="b"/>
            <a:pathLst>
              <a:path w="6583680" h="6583680">
                <a:moveTo>
                  <a:pt x="0" y="3291840"/>
                </a:moveTo>
                <a:cubicBezTo>
                  <a:pt x="0" y="1473807"/>
                  <a:pt x="1473807" y="0"/>
                  <a:pt x="3291840" y="0"/>
                </a:cubicBezTo>
                <a:cubicBezTo>
                  <a:pt x="5109873" y="0"/>
                  <a:pt x="6583680" y="1473807"/>
                  <a:pt x="6583680" y="3291840"/>
                </a:cubicBezTo>
                <a:cubicBezTo>
                  <a:pt x="6583680" y="5109873"/>
                  <a:pt x="5109873" y="6583680"/>
                  <a:pt x="3291840" y="6583680"/>
                </a:cubicBezTo>
                <a:cubicBezTo>
                  <a:pt x="1473807" y="6583680"/>
                  <a:pt x="0" y="5109873"/>
                  <a:pt x="0" y="329184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/>
          <a:fillRef idx="0"/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86" name="CustomShape 6"/>
          <p:cNvSpPr/>
          <p:nvPr/>
        </p:nvSpPr>
        <p:spPr>
          <a:xfrm>
            <a:off x="4011120" y="2162880"/>
            <a:ext cx="1076040" cy="3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1690" spc="-12" strike="noStrike">
                <a:solidFill>
                  <a:srgbClr val="ffffff"/>
                </a:solidFill>
                <a:latin typeface="Verdana"/>
                <a:ea typeface="Verdana"/>
              </a:rPr>
              <a:t>Nuvem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3310920" y="3196440"/>
            <a:ext cx="1178640" cy="3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90" spc="-12" strike="noStrike">
                <a:solidFill>
                  <a:srgbClr val="ffffff"/>
                </a:solidFill>
                <a:latin typeface="Verdana"/>
                <a:ea typeface="Verdana"/>
              </a:rPr>
              <a:t>Nuvem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88" name="CustomShape 8"/>
          <p:cNvSpPr/>
          <p:nvPr/>
        </p:nvSpPr>
        <p:spPr>
          <a:xfrm>
            <a:off x="4722840" y="3068640"/>
            <a:ext cx="1069920" cy="6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90" spc="-12" strike="noStrike">
                <a:solidFill>
                  <a:srgbClr val="ffffff"/>
                </a:solidFill>
                <a:latin typeface="Verdana"/>
                <a:ea typeface="Verdana"/>
              </a:rPr>
              <a:t>Nuvem</a:t>
            </a:r>
            <a:endParaRPr b="0" lang="pt-BR" sz="169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90" spc="-12" strike="noStrike">
                <a:solidFill>
                  <a:srgbClr val="ffffff"/>
                </a:solidFill>
                <a:latin typeface="Verdana"/>
                <a:ea typeface="Verdana"/>
              </a:rPr>
              <a:t>Local</a:t>
            </a:r>
            <a:endParaRPr b="0" lang="pt-BR" sz="1690" spc="-1" strike="noStrike">
              <a:latin typeface="Arial"/>
            </a:endParaRPr>
          </a:p>
        </p:txBody>
      </p:sp>
      <p:sp>
        <p:nvSpPr>
          <p:cNvPr id="289" name="CustomShape 9"/>
          <p:cNvSpPr/>
          <p:nvPr/>
        </p:nvSpPr>
        <p:spPr>
          <a:xfrm>
            <a:off x="1474920" y="143892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Qualquer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Computador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290" name="CustomShape 10"/>
          <p:cNvSpPr/>
          <p:nvPr/>
        </p:nvSpPr>
        <p:spPr>
          <a:xfrm>
            <a:off x="1242360" y="2559960"/>
            <a:ext cx="1734480" cy="25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Celular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291" name="Line 11"/>
          <p:cNvSpPr/>
          <p:nvPr/>
        </p:nvSpPr>
        <p:spPr>
          <a:xfrm>
            <a:off x="3243600" y="1603800"/>
            <a:ext cx="66744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2" name="Line 12"/>
          <p:cNvSpPr/>
          <p:nvPr/>
        </p:nvSpPr>
        <p:spPr>
          <a:xfrm>
            <a:off x="2364120" y="3093840"/>
            <a:ext cx="0" cy="667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" name="Line 13"/>
          <p:cNvSpPr/>
          <p:nvPr/>
        </p:nvSpPr>
        <p:spPr>
          <a:xfrm>
            <a:off x="2364120" y="3760920"/>
            <a:ext cx="66708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4" name="Line 14"/>
          <p:cNvSpPr/>
          <p:nvPr/>
        </p:nvSpPr>
        <p:spPr>
          <a:xfrm>
            <a:off x="7144920" y="3093840"/>
            <a:ext cx="0" cy="667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5" name="Line 15"/>
          <p:cNvSpPr/>
          <p:nvPr/>
        </p:nvSpPr>
        <p:spPr>
          <a:xfrm flipH="1">
            <a:off x="6477480" y="3760920"/>
            <a:ext cx="667440" cy="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6" name="CustomShape 16"/>
          <p:cNvSpPr/>
          <p:nvPr/>
        </p:nvSpPr>
        <p:spPr>
          <a:xfrm>
            <a:off x="5933880" y="2514960"/>
            <a:ext cx="1542960" cy="4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en-US" sz="1170" spc="-1" strike="noStrike">
                <a:solidFill>
                  <a:srgbClr val="414041"/>
                </a:solidFill>
                <a:latin typeface="Verdana"/>
                <a:ea typeface="Verdana"/>
              </a:rPr>
              <a:t>No Computador Pessoal</a:t>
            </a:r>
            <a:endParaRPr b="0" lang="pt-BR" sz="1170" spc="-1" strike="noStrike">
              <a:latin typeface="Arial"/>
            </a:endParaRPr>
          </a:p>
        </p:txBody>
      </p:sp>
      <p:pic>
        <p:nvPicPr>
          <p:cNvPr id="297" name="Picture 5" descr=""/>
          <p:cNvPicPr/>
          <p:nvPr/>
        </p:nvPicPr>
        <p:blipFill>
          <a:blip r:embed="rId1"/>
          <a:stretch/>
        </p:blipFill>
        <p:spPr>
          <a:xfrm>
            <a:off x="186120" y="973080"/>
            <a:ext cx="1752840" cy="1528920"/>
          </a:xfrm>
          <a:prstGeom prst="rect">
            <a:avLst/>
          </a:prstGeom>
          <a:ln>
            <a:noFill/>
          </a:ln>
        </p:spPr>
      </p:pic>
      <p:sp>
        <p:nvSpPr>
          <p:cNvPr id="298" name="CustomShape 17"/>
          <p:cNvSpPr/>
          <p:nvPr/>
        </p:nvSpPr>
        <p:spPr>
          <a:xfrm>
            <a:off x="6025320" y="747360"/>
            <a:ext cx="1119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414041"/>
                </a:solidFill>
                <a:latin typeface="Verdana"/>
                <a:ea typeface="Verdana"/>
              </a:rPr>
              <a:t>Arquivo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9" name="Line 18"/>
          <p:cNvSpPr/>
          <p:nvPr/>
        </p:nvSpPr>
        <p:spPr>
          <a:xfrm flipH="1">
            <a:off x="4571640" y="1054800"/>
            <a:ext cx="1733040" cy="201348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oval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01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Anaconda e Visual Studio Code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311760" y="2571840"/>
            <a:ext cx="8382600" cy="122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Verdana"/>
                <a:ea typeface="Verdana"/>
              </a:rPr>
              <a:t>Utilizados em diversas aulas do INSPER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11760" y="1686960"/>
            <a:ext cx="8520120" cy="1305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Objetivo: Aprimorar o conhecimento básico sobre a utilização do computador no dia a dia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11760" y="2992680"/>
            <a:ext cx="8520120" cy="6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38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3452040" y="1555920"/>
            <a:ext cx="2012760" cy="2504880"/>
          </a:xfrm>
          <a:prstGeom prst="rect">
            <a:avLst/>
          </a:prstGeom>
          <a:ln>
            <a:noFill/>
          </a:ln>
        </p:spPr>
      </p:pic>
      <p:pic>
        <p:nvPicPr>
          <p:cNvPr id="304" name="Picture 14" descr=""/>
          <p:cNvPicPr/>
          <p:nvPr/>
        </p:nvPicPr>
        <p:blipFill>
          <a:blip r:embed="rId2"/>
          <a:stretch/>
        </p:blipFill>
        <p:spPr>
          <a:xfrm>
            <a:off x="1489320" y="1562040"/>
            <a:ext cx="1883520" cy="2932200"/>
          </a:xfrm>
          <a:prstGeom prst="rect">
            <a:avLst/>
          </a:prstGeom>
          <a:ln>
            <a:noFill/>
          </a:ln>
        </p:spPr>
      </p:pic>
      <p:sp>
        <p:nvSpPr>
          <p:cNvPr id="305" name="TextShape 1"/>
          <p:cNvSpPr txBox="1"/>
          <p:nvPr/>
        </p:nvSpPr>
        <p:spPr>
          <a:xfrm>
            <a:off x="404640" y="315720"/>
            <a:ext cx="717048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Anaconda – Windows e MacOS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Picture 3" descr=""/>
          <p:cNvPicPr/>
          <p:nvPr/>
        </p:nvPicPr>
        <p:blipFill>
          <a:blip r:embed="rId3"/>
          <a:stretch/>
        </p:blipFill>
        <p:spPr>
          <a:xfrm>
            <a:off x="-320400" y="976320"/>
            <a:ext cx="3189960" cy="2193120"/>
          </a:xfrm>
          <a:prstGeom prst="rect">
            <a:avLst/>
          </a:prstGeom>
          <a:ln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929160" y="2571840"/>
            <a:ext cx="48492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-502200" y="215892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Download da Instalação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404640" y="3900240"/>
            <a:ext cx="1125360" cy="37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-563040" y="346392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Executar a Instalação</a:t>
            </a:r>
            <a:endParaRPr b="0" lang="pt-BR" sz="1170" spc="-1" strike="noStrike">
              <a:latin typeface="Arial"/>
            </a:endParaRPr>
          </a:p>
        </p:txBody>
      </p:sp>
      <p:pic>
        <p:nvPicPr>
          <p:cNvPr id="311" name="Picture 18" descr=""/>
          <p:cNvPicPr/>
          <p:nvPr/>
        </p:nvPicPr>
        <p:blipFill>
          <a:blip r:embed="rId4"/>
          <a:stretch/>
        </p:blipFill>
        <p:spPr>
          <a:xfrm>
            <a:off x="6888240" y="898560"/>
            <a:ext cx="2999160" cy="2565000"/>
          </a:xfrm>
          <a:prstGeom prst="rect">
            <a:avLst/>
          </a:prstGeom>
          <a:ln>
            <a:noFill/>
          </a:ln>
        </p:spPr>
      </p:pic>
      <p:sp>
        <p:nvSpPr>
          <p:cNvPr id="312" name="CustomShape 6"/>
          <p:cNvSpPr/>
          <p:nvPr/>
        </p:nvSpPr>
        <p:spPr>
          <a:xfrm>
            <a:off x="6080760" y="1364040"/>
            <a:ext cx="1188360" cy="38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7"/>
          <p:cNvSpPr/>
          <p:nvPr/>
        </p:nvSpPr>
        <p:spPr>
          <a:xfrm>
            <a:off x="4399200" y="99900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Navegador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Anaconda</a:t>
            </a:r>
            <a:endParaRPr b="0" lang="pt-BR" sz="1170" spc="-1" strike="noStrike">
              <a:latin typeface="Arial"/>
            </a:endParaRPr>
          </a:p>
        </p:txBody>
      </p:sp>
      <p:pic>
        <p:nvPicPr>
          <p:cNvPr id="314" name="Picture 29" descr="Graphical user interface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5678280" y="2527560"/>
            <a:ext cx="2661840" cy="2154960"/>
          </a:xfrm>
          <a:prstGeom prst="rect">
            <a:avLst/>
          </a:prstGeom>
          <a:ln>
            <a:noFill/>
          </a:ln>
        </p:spPr>
      </p:pic>
      <p:sp>
        <p:nvSpPr>
          <p:cNvPr id="315" name="CustomShape 8"/>
          <p:cNvSpPr/>
          <p:nvPr/>
        </p:nvSpPr>
        <p:spPr>
          <a:xfrm>
            <a:off x="6080760" y="1364040"/>
            <a:ext cx="632160" cy="190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9"/>
          <p:cNvSpPr/>
          <p:nvPr/>
        </p:nvSpPr>
        <p:spPr>
          <a:xfrm flipV="1">
            <a:off x="425160" y="3722760"/>
            <a:ext cx="3265200" cy="17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19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4572000" y="1976400"/>
            <a:ext cx="5384880" cy="3136680"/>
          </a:xfrm>
          <a:prstGeom prst="rect">
            <a:avLst/>
          </a:prstGeom>
          <a:ln>
            <a:noFill/>
          </a:ln>
        </p:spPr>
      </p:pic>
      <p:pic>
        <p:nvPicPr>
          <p:cNvPr id="318" name="Picture 9" descr=""/>
          <p:cNvPicPr/>
          <p:nvPr/>
        </p:nvPicPr>
        <p:blipFill>
          <a:blip r:embed="rId2"/>
          <a:stretch/>
        </p:blipFill>
        <p:spPr>
          <a:xfrm>
            <a:off x="6913440" y="862200"/>
            <a:ext cx="2181600" cy="2593080"/>
          </a:xfrm>
          <a:prstGeom prst="rect">
            <a:avLst/>
          </a:prstGeom>
          <a:ln>
            <a:noFill/>
          </a:ln>
        </p:spPr>
      </p:pic>
      <p:pic>
        <p:nvPicPr>
          <p:cNvPr id="319" name="Picture 6" descr=""/>
          <p:cNvPicPr/>
          <p:nvPr/>
        </p:nvPicPr>
        <p:blipFill>
          <a:blip r:embed="rId3"/>
          <a:stretch/>
        </p:blipFill>
        <p:spPr>
          <a:xfrm>
            <a:off x="2042640" y="2267280"/>
            <a:ext cx="3040200" cy="2727720"/>
          </a:xfrm>
          <a:prstGeom prst="rect">
            <a:avLst/>
          </a:prstGeom>
          <a:ln>
            <a:noFill/>
          </a:ln>
        </p:spPr>
      </p:pic>
      <p:pic>
        <p:nvPicPr>
          <p:cNvPr id="320" name="Picture 4" descr=""/>
          <p:cNvPicPr/>
          <p:nvPr/>
        </p:nvPicPr>
        <p:blipFill>
          <a:blip r:embed="rId4"/>
          <a:stretch/>
        </p:blipFill>
        <p:spPr>
          <a:xfrm>
            <a:off x="1248120" y="1148040"/>
            <a:ext cx="2670480" cy="2482920"/>
          </a:xfrm>
          <a:prstGeom prst="rect">
            <a:avLst/>
          </a:prstGeom>
          <a:ln>
            <a:noFill/>
          </a:ln>
        </p:spPr>
      </p:pic>
      <p:sp>
        <p:nvSpPr>
          <p:cNvPr id="321" name="TextShape 1"/>
          <p:cNvSpPr txBox="1"/>
          <p:nvPr/>
        </p:nvSpPr>
        <p:spPr>
          <a:xfrm>
            <a:off x="404640" y="315720"/>
            <a:ext cx="717048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VS Code – Windows e MacOS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952200" y="2565360"/>
            <a:ext cx="112536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3"/>
          <p:cNvSpPr/>
          <p:nvPr/>
        </p:nvSpPr>
        <p:spPr>
          <a:xfrm>
            <a:off x="-502200" y="215892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Download da Instalação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1613880" y="4008600"/>
            <a:ext cx="112536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5"/>
          <p:cNvSpPr/>
          <p:nvPr/>
        </p:nvSpPr>
        <p:spPr>
          <a:xfrm>
            <a:off x="0" y="363168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Executar a Instalação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 flipV="1">
            <a:off x="6172200" y="1561680"/>
            <a:ext cx="1096920" cy="14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"/>
          <p:cNvSpPr/>
          <p:nvPr/>
        </p:nvSpPr>
        <p:spPr>
          <a:xfrm>
            <a:off x="4300200" y="1343880"/>
            <a:ext cx="173448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8160" bIns="38160">
            <a:spAutoFit/>
          </a:bodyPr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Abrir</a:t>
            </a:r>
            <a:endParaRPr b="0" lang="pt-BR" sz="117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pt-BR" sz="1170" spc="-1" strike="noStrike">
                <a:solidFill>
                  <a:srgbClr val="414041"/>
                </a:solidFill>
                <a:latin typeface="Verdana"/>
                <a:ea typeface="Verdana"/>
              </a:rPr>
              <a:t>Visual Studio Code</a:t>
            </a:r>
            <a:endParaRPr b="0" lang="pt-BR" sz="1170" spc="-1" strike="noStrike"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6186960" y="1707840"/>
            <a:ext cx="411480" cy="230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accent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330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Hands On!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11760" y="2571840"/>
            <a:ext cx="8382600" cy="122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Verdana"/>
                <a:ea typeface="Verdana"/>
              </a:rPr>
              <a:t>Veja o link de acesso em seguida!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m 4" descr=""/>
          <p:cNvPicPr/>
          <p:nvPr/>
        </p:nvPicPr>
        <p:blipFill>
          <a:blip r:embed="rId1"/>
          <a:srcRect l="68729" t="0" r="0" b="0"/>
          <a:stretch/>
        </p:blipFill>
        <p:spPr>
          <a:xfrm>
            <a:off x="6284520" y="1440"/>
            <a:ext cx="2859120" cy="514044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92000" y="0"/>
            <a:ext cx="4692240" cy="469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Espaço Reservado para Imagem 5" descr=""/>
          <p:cNvPicPr/>
          <p:nvPr/>
        </p:nvPicPr>
        <p:blipFill>
          <a:blip r:embed="rId1"/>
          <a:srcRect l="991" t="0" r="991" b="0"/>
          <a:stretch/>
        </p:blipFill>
        <p:spPr>
          <a:xfrm>
            <a:off x="0" y="0"/>
            <a:ext cx="3368160" cy="514800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2637000" y="751320"/>
            <a:ext cx="6506640" cy="1254240"/>
          </a:xfrm>
          <a:prstGeom prst="rect">
            <a:avLst/>
          </a:prstGeom>
          <a:solidFill>
            <a:srgbClr val="ee2a5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Shape 2"/>
          <p:cNvSpPr txBox="1"/>
          <p:nvPr/>
        </p:nvSpPr>
        <p:spPr>
          <a:xfrm>
            <a:off x="3596400" y="985680"/>
            <a:ext cx="5235840" cy="803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Obrigado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3596400" y="2637360"/>
            <a:ext cx="5473800" cy="1160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120600">
              <a:lnSpc>
                <a:spcPct val="115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414041"/>
                </a:solidFill>
                <a:latin typeface="Verdana"/>
                <a:ea typeface="Verdana"/>
              </a:rPr>
              <a:t>Rogério B. Cuenca / Laboratório Eng. Computação</a:t>
            </a:r>
            <a:endParaRPr b="0" lang="pt-BR" sz="1600" spc="-1" strike="noStrike">
              <a:solidFill>
                <a:srgbClr val="414041"/>
              </a:solidFill>
              <a:latin typeface="Arial"/>
            </a:endParaRPr>
          </a:p>
          <a:p>
            <a:pPr marL="120600">
              <a:lnSpc>
                <a:spcPct val="115000"/>
              </a:lnSpc>
              <a:tabLst>
                <a:tab algn="l" pos="0"/>
              </a:tabLst>
            </a:pPr>
            <a:r>
              <a:rPr b="0" lang="pt-BR" sz="1600" spc="-1" strike="noStrike" u="sng">
                <a:solidFill>
                  <a:srgbClr val="ee2a5d"/>
                </a:solidFill>
                <a:uFillTx/>
                <a:latin typeface="Verdana"/>
                <a:ea typeface="Verdana"/>
                <a:hlinkClick r:id="rId2"/>
              </a:rPr>
              <a:t>RogerioBC@insper.edu.br</a:t>
            </a:r>
            <a:endParaRPr b="0" lang="pt-BR" sz="16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0" y="4537800"/>
            <a:ext cx="3368160" cy="610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1259280" y="4751640"/>
            <a:ext cx="1081800" cy="1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700" spc="-1" strike="noStrike">
                <a:solidFill>
                  <a:srgbClr val="ee2a5d"/>
                </a:solidFill>
                <a:latin typeface="Verdana"/>
                <a:ea typeface="Verdana"/>
              </a:rPr>
              <a:t>www.insper.edu.br</a:t>
            </a:r>
            <a:endParaRPr b="0" lang="pt-BR" sz="700" spc="-1" strike="noStrike">
              <a:latin typeface="Arial"/>
            </a:endParaRPr>
          </a:p>
        </p:txBody>
      </p:sp>
      <p:pic>
        <p:nvPicPr>
          <p:cNvPr id="340" name="Google Shape;10;p1" descr=""/>
          <p:cNvPicPr/>
          <p:nvPr/>
        </p:nvPicPr>
        <p:blipFill>
          <a:blip r:embed="rId3"/>
          <a:stretch/>
        </p:blipFill>
        <p:spPr>
          <a:xfrm>
            <a:off x="311760" y="4722120"/>
            <a:ext cx="719640" cy="253440"/>
          </a:xfrm>
          <a:prstGeom prst="rect">
            <a:avLst/>
          </a:prstGeom>
          <a:ln>
            <a:noFill/>
          </a:ln>
        </p:spPr>
      </p:pic>
      <p:sp>
        <p:nvSpPr>
          <p:cNvPr id="341" name="Line 6"/>
          <p:cNvSpPr/>
          <p:nvPr/>
        </p:nvSpPr>
        <p:spPr>
          <a:xfrm>
            <a:off x="1145160" y="4721760"/>
            <a:ext cx="0" cy="25416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22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Tipos de Computadores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2571840"/>
            <a:ext cx="8382600" cy="122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Verdana"/>
                <a:ea typeface="Verdana"/>
              </a:rPr>
              <a:t>Quais computadores encontramos em nosso dia a dia?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4704840" y="2825640"/>
            <a:ext cx="3278160" cy="2229840"/>
          </a:xfrm>
          <a:prstGeom prst="rect">
            <a:avLst/>
          </a:prstGeom>
          <a:ln>
            <a:noFill/>
          </a:ln>
        </p:spPr>
      </p:pic>
      <p:sp>
        <p:nvSpPr>
          <p:cNvPr id="225" name="TextShape 1"/>
          <p:cNvSpPr txBox="1"/>
          <p:nvPr/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414041"/>
                </a:solidFill>
                <a:latin typeface="Verdana"/>
                <a:ea typeface="Verdana"/>
              </a:rPr>
              <a:t>Tipos de Computadores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311760" y="1389600"/>
            <a:ext cx="2807640" cy="1480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15000"/>
              </a:lnSpc>
              <a:spcAft>
                <a:spcPts val="601"/>
              </a:spcAft>
              <a:buClr>
                <a:srgbClr val="414041"/>
              </a:buClr>
              <a:buFont typeface="Verdana"/>
              <a:buChar char="-"/>
            </a:pPr>
            <a:r>
              <a:rPr b="1" lang="pt-BR" sz="1200" spc="-1" strike="noStrike">
                <a:solidFill>
                  <a:srgbClr val="414041"/>
                </a:solidFill>
                <a:latin typeface="Verdana"/>
                <a:ea typeface="Verdana"/>
              </a:rPr>
              <a:t>Desktop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  <a:p>
            <a:pPr marL="457200" indent="-304560">
              <a:lnSpc>
                <a:spcPct val="115000"/>
              </a:lnSpc>
              <a:spcAft>
                <a:spcPts val="601"/>
              </a:spcAft>
              <a:buClr>
                <a:srgbClr val="414041"/>
              </a:buClr>
              <a:buFont typeface="Verdana"/>
              <a:buChar char="-"/>
            </a:pPr>
            <a:r>
              <a:rPr b="1" lang="pt-BR" sz="1200" spc="-1" strike="noStrike">
                <a:solidFill>
                  <a:srgbClr val="414041"/>
                </a:solidFill>
                <a:latin typeface="Verdana"/>
                <a:ea typeface="Verdana"/>
              </a:rPr>
              <a:t>Notebook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  <a:p>
            <a:pPr marL="457200" indent="-304560">
              <a:lnSpc>
                <a:spcPct val="115000"/>
              </a:lnSpc>
              <a:spcAft>
                <a:spcPts val="601"/>
              </a:spcAft>
              <a:buClr>
                <a:srgbClr val="414041"/>
              </a:buClr>
              <a:buFont typeface="Verdana"/>
              <a:buChar char="-"/>
            </a:pPr>
            <a:r>
              <a:rPr b="1" lang="pt-BR" sz="1200" spc="-1" strike="noStrike">
                <a:solidFill>
                  <a:srgbClr val="414041"/>
                </a:solidFill>
                <a:latin typeface="Verdana"/>
                <a:ea typeface="Verdana"/>
              </a:rPr>
              <a:t>All in One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  <p:pic>
        <p:nvPicPr>
          <p:cNvPr id="227" name="Picture 2" descr="Desktop PC vector - Technology - FREE-VECTORS.NET"/>
          <p:cNvPicPr/>
          <p:nvPr/>
        </p:nvPicPr>
        <p:blipFill>
          <a:blip r:embed="rId2"/>
          <a:stretch/>
        </p:blipFill>
        <p:spPr>
          <a:xfrm>
            <a:off x="5433480" y="87480"/>
            <a:ext cx="3710160" cy="2782440"/>
          </a:xfrm>
          <a:prstGeom prst="rect">
            <a:avLst/>
          </a:prstGeom>
          <a:ln>
            <a:noFill/>
          </a:ln>
        </p:spPr>
      </p:pic>
      <p:pic>
        <p:nvPicPr>
          <p:cNvPr id="228" name="Picture 6" descr="computador portátil, caderno, computador, trabalhos, pessoa, pessoas, Toque, Garoto, criança, isolado, jovem, sentado, pequeno, criança, bebê, infância, Educação, produtos, infantil, Criança, pequeno, conceito, Aprendendo, Posições humanas"/>
          <p:cNvPicPr/>
          <p:nvPr/>
        </p:nvPicPr>
        <p:blipFill>
          <a:blip r:embed="rId3"/>
          <a:stretch/>
        </p:blipFill>
        <p:spPr>
          <a:xfrm>
            <a:off x="705240" y="2422800"/>
            <a:ext cx="3272040" cy="21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30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Qual o teclado do meu computador?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pt-BR" sz="14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m 4" descr=""/>
          <p:cNvPicPr/>
          <p:nvPr/>
        </p:nvPicPr>
        <p:blipFill>
          <a:blip r:embed="rId1"/>
          <a:srcRect l="68729" t="0" r="0" b="0"/>
          <a:stretch/>
        </p:blipFill>
        <p:spPr>
          <a:xfrm>
            <a:off x="6284520" y="1440"/>
            <a:ext cx="2859120" cy="514044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404640" y="315720"/>
            <a:ext cx="537768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Layout do Teclado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153720" y="1148040"/>
            <a:ext cx="3190320" cy="100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pt-BR" sz="1200" spc="-1" strike="noStrike">
                <a:solidFill>
                  <a:srgbClr val="414041"/>
                </a:solidFill>
                <a:latin typeface="Verdana"/>
                <a:ea typeface="Verdana"/>
              </a:rPr>
              <a:t>Teclado USA International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419720" y="2419200"/>
            <a:ext cx="2426400" cy="24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Imagem 14" descr=""/>
          <p:cNvPicPr/>
          <p:nvPr/>
        </p:nvPicPr>
        <p:blipFill>
          <a:blip r:embed="rId2"/>
          <a:stretch/>
        </p:blipFill>
        <p:spPr>
          <a:xfrm>
            <a:off x="242280" y="-331920"/>
            <a:ext cx="10282680" cy="445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m 4" descr=""/>
          <p:cNvPicPr/>
          <p:nvPr/>
        </p:nvPicPr>
        <p:blipFill>
          <a:blip r:embed="rId1"/>
          <a:srcRect l="68729" t="0" r="0" b="0"/>
          <a:stretch/>
        </p:blipFill>
        <p:spPr>
          <a:xfrm>
            <a:off x="6284520" y="1440"/>
            <a:ext cx="2859120" cy="514044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404640" y="315720"/>
            <a:ext cx="5377680" cy="831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414041"/>
                </a:solidFill>
                <a:latin typeface="Verdana"/>
                <a:ea typeface="Verdana"/>
              </a:rPr>
              <a:t>Layout do Teclado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419720" y="2419200"/>
            <a:ext cx="2426400" cy="242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Shape 3"/>
          <p:cNvSpPr txBox="1"/>
          <p:nvPr/>
        </p:nvSpPr>
        <p:spPr>
          <a:xfrm>
            <a:off x="153720" y="1148040"/>
            <a:ext cx="3190320" cy="1005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pt-BR" sz="1200" spc="-1" strike="noStrike">
                <a:solidFill>
                  <a:srgbClr val="414041"/>
                </a:solidFill>
                <a:latin typeface="Verdana"/>
                <a:ea typeface="Verdana"/>
              </a:rPr>
              <a:t>Teclado ABNT2 (PT-BR)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  <p:pic>
        <p:nvPicPr>
          <p:cNvPr id="241" name="Imagem 5" descr=""/>
          <p:cNvPicPr/>
          <p:nvPr/>
        </p:nvPicPr>
        <p:blipFill>
          <a:blip r:embed="rId2"/>
          <a:stretch/>
        </p:blipFill>
        <p:spPr>
          <a:xfrm>
            <a:off x="222480" y="1830240"/>
            <a:ext cx="8698680" cy="23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43" name="TextShape 1"/>
          <p:cNvSpPr txBox="1"/>
          <p:nvPr/>
        </p:nvSpPr>
        <p:spPr>
          <a:xfrm>
            <a:off x="311760" y="1249560"/>
            <a:ext cx="8382600" cy="1321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Verdana"/>
                <a:ea typeface="Verdana"/>
              </a:rPr>
              <a:t>Qual a configuração ideal do meu computador para fazer meu curso?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311760" y="2571840"/>
            <a:ext cx="8382600" cy="1224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Verdana"/>
                <a:ea typeface="Verdana"/>
              </a:rPr>
              <a:t>Iniciar e terminar o curso com o mesmo computador?</a:t>
            </a:r>
            <a:endParaRPr b="0" lang="pt-BR" sz="1200" spc="-1" strike="noStrike">
              <a:solidFill>
                <a:srgbClr val="41404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596400" y="475560"/>
            <a:ext cx="5235840" cy="1051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</a:pPr>
            <a:r>
              <a:rPr b="1" lang="pt-BR" sz="2700" spc="-1" strike="noStrike">
                <a:solidFill>
                  <a:srgbClr val="414041"/>
                </a:solidFill>
                <a:latin typeface="Verdana"/>
                <a:ea typeface="Verdana"/>
              </a:rPr>
              <a:t>Um super notebook basta?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Picture 2" descr="Alienware x17 R2"/>
          <p:cNvPicPr/>
          <p:nvPr/>
        </p:nvPicPr>
        <p:blipFill>
          <a:blip r:embed="rId1"/>
          <a:stretch/>
        </p:blipFill>
        <p:spPr>
          <a:xfrm>
            <a:off x="-121680" y="-1119600"/>
            <a:ext cx="7835040" cy="78350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Application>LibreOffice/6.4.7.2$Linux_X86_64 LibreOffice_project/40$Build-2</Application>
  <Words>226</Words>
  <Paragraphs>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Rogério B. Cuenca</dc:creator>
  <dc:description/>
  <dc:language>pt-BR</dc:language>
  <cp:lastModifiedBy/>
  <dcterms:modified xsi:type="dcterms:W3CDTF">2023-02-02T15:39:29Z</dcterms:modified>
  <cp:revision>29</cp:revision>
  <dc:subject/>
  <dc:title>Encontro com a Coordenação MBA Executivo Internacional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